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2" r:id="rId3"/>
    <p:sldId id="257" r:id="rId4"/>
    <p:sldId id="276" r:id="rId5"/>
    <p:sldId id="260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64" r:id="rId16"/>
    <p:sldId id="277" r:id="rId17"/>
    <p:sldId id="288" r:id="rId18"/>
    <p:sldId id="298" r:id="rId19"/>
    <p:sldId id="299" r:id="rId20"/>
    <p:sldId id="300" r:id="rId21"/>
    <p:sldId id="301" r:id="rId22"/>
    <p:sldId id="27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270D0-8C18-439D-87F0-DFF1A3334C0F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628D4-3C0D-4C61-86A1-FCE77EC5B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4FC97-83A9-4E7C-8BB3-9A5D48925AC5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48BE0-0CB3-4839-B7E6-5E4051FF7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DD034-E1D4-47ED-82CD-49D38583718B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A0F9B-8309-4C8E-BB8E-C77FFFFD3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DA46F-8654-4729-9650-613C0E52A152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4B8FE-A42A-46E4-9145-EFE010B22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4AB97-493E-4C1C-A1D3-DB32807C2CA8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7B7AF-6009-475B-8F94-CDD339F9D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B8F2F-ED56-46E0-82BD-325940930BD8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EA8F8-C061-436C-AAD9-B17822F8C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2A377-8628-4E3A-9D00-210DEBA82188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19E7-371A-4336-9766-17593BBD6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7453E-765B-4F70-BA73-5D10DC1AF00C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48ADB-E169-4239-B14D-E823E1027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08730-96B7-4C29-A2C9-6CCEAA8E5804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5E0B5-E88A-4306-8B82-2F53F055F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2F06B-C9A9-4A23-B1BF-9B82D489B403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DE2D9-8173-44F8-92EE-268A5CE33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9385C-7BC4-407F-9489-7B824B0BB819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DE69A-A6CE-4B5E-9DCF-506C0187C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05A719-5F7D-451A-AC47-57E88168DAA1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660C38-FEB2-4682-90F4-7DF7E79C1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97_%D0%B3%D0%BE%D0%B4" TargetMode="External"/><Relationship Id="rId13" Type="http://schemas.openxmlformats.org/officeDocument/2006/relationships/hyperlink" Target="https://ru.wikipedia.org/wiki/%D0%9B%D0%B5%D0%B1%D1%83%D1%81" TargetMode="External"/><Relationship Id="rId3" Type="http://schemas.openxmlformats.org/officeDocument/2006/relationships/hyperlink" Target="https://ru.wikipedia.org/wiki/1916_%D0%B3%D0%BE%D0%B4" TargetMode="External"/><Relationship Id="rId7" Type="http://schemas.openxmlformats.org/officeDocument/2006/relationships/hyperlink" Target="https://ru.wikipedia.org/wiki/12_%D0%BC%D0%B0%D1%8F" TargetMode="External"/><Relationship Id="rId12" Type="http://schemas.openxmlformats.org/officeDocument/2006/relationships/hyperlink" Target="https://ru.wikipedia.org/wiki/%D0%94%D0%B7%D0%BE%D1%82" TargetMode="External"/><Relationship Id="rId2" Type="http://schemas.openxmlformats.org/officeDocument/2006/relationships/hyperlink" Target="https://ru.wikipedia.org/wiki/22_%D0%BC%D0%B0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2%D0%BE%D1%80%D0%BE%D0%BD%D0%B5%D0%B6%D1%81%D0%BA%D0%B0%D1%8F_%D0%BE%D0%B1%D0%BB%D0%B0%D1%81%D1%82%D1%8C" TargetMode="External"/><Relationship Id="rId11" Type="http://schemas.openxmlformats.org/officeDocument/2006/relationships/hyperlink" Target="https://ru.wikipedia.org/wiki/%D0%97%D0%B2%D0%BE%D0%BB%D0%B5%D0%BD%D1%8C" TargetMode="External"/><Relationship Id="rId5" Type="http://schemas.openxmlformats.org/officeDocument/2006/relationships/hyperlink" Target="https://ru.wikipedia.org/wiki/%D0%93%D1%80%D0%B8%D0%B1%D0%B0%D0%BD%D0%BE%D0%B2%D1%81%D0%BA%D0%B8%D0%B9_%D1%80%D0%B0%D0%B9%D0%BE%D0%BD" TargetMode="External"/><Relationship Id="rId10" Type="http://schemas.openxmlformats.org/officeDocument/2006/relationships/hyperlink" Target="https://ru.wikipedia.org/wiki/%D0%96%D0%BB%D0%BE%D0%B1%D0%B8%D0%BD%D1%81%D0%BA%D0%B8%D0%B9_%D1%80%D0%B0%D0%B9%D0%BE%D0%BD" TargetMode="External"/><Relationship Id="rId4" Type="http://schemas.openxmlformats.org/officeDocument/2006/relationships/hyperlink" Target="https://ru.wikipedia.org/wiki/%D0%9B%D0%B8%D1%81%D1%82%D0%BE%D0%BF%D0%B0%D0%B4%D0%BE%D0%B2%D0%BA%D0%B0_(%D0%92%D0%BE%D1%80%D0%BE%D0%BD%D0%B5%D0%B6%D1%81%D0%BA%D0%B0%D1%8F_%D0%BE%D0%B1%D0%BB%D0%B0%D1%81%D1%82%D1%8C)" TargetMode="External"/><Relationship Id="rId9" Type="http://schemas.openxmlformats.org/officeDocument/2006/relationships/hyperlink" Target="https://ru.wikipedia.org/wiki/%D0%9F%D0%BE%D0%BB%D0%BD%D1%8B%D0%B9_%D0%BA%D0%B0%D0%B2%D0%B0%D0%BB%D0%B5%D1%80_%D0%BE%D1%80%D0%B4%D0%B5%D0%BD%D0%B0_%D0%A1%D0%BB%D0%B0%D0%B2%D1%8B" TargetMode="External"/><Relationship Id="rId1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g-fotki.yandex.ru/get/4711/35156400.11d/0_83aa2_de319698_ori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riavrn.ru/news/v-pozharnuyu-chast-gribanovskogo-sela-listopadovka-postupila-novaya-mashina-za-6-mln-rubley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g-fotki.yandex.ru/get/4417/35156400.11d/0_83a9f_ffb966bd_ori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0%B8%D1%81%D1%82%D0%BE%D0%BF%D0%B0%D0%B4%D0%BE%D0%B2%D0%BA%D0%B0_(%D0%92%D0%BE%D1%80%D0%BE%D0%BD%D0%B5%D0%B6%D1%81%D0%BA%D0%B0%D1%8F_%D0%BE%D0%B1%D0%BB%D0%B0%D1%81%D1%82%D1%8C)" TargetMode="External"/><Relationship Id="rId13" Type="http://schemas.openxmlformats.org/officeDocument/2006/relationships/hyperlink" Target="https://ru.wikipedia.org/wiki/%D0%9F%D1%80%D0%BE%D1%84%D0%B5%D1%81%D1%81%D0%BE%D1%80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s://ru.wikipedia.org/wiki/2013_%D0%B3%D0%BE%D0%B4" TargetMode="External"/><Relationship Id="rId12" Type="http://schemas.openxmlformats.org/officeDocument/2006/relationships/hyperlink" Target="https://ru.wikipedia.org/wiki/%D0%94%D0%BE%D0%BA%D1%82%D0%BE%D1%80_%D0%BC%D0%B5%D0%B4%D0%B8%D1%86%D0%B8%D0%BD%D1%81%D0%BA%D0%B8%D1%85_%D0%BD%D0%B0%D1%83%D0%BA" TargetMode="External"/><Relationship Id="rId2" Type="http://schemas.openxmlformats.org/officeDocument/2006/relationships/hyperlink" Target="https://ru.wikipedia.org/wiki/%D0%A4%D0%B0%D0%B9%D0%BB:Studenikin,_Mitrofan_Yakovlevich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7_%D0%B8%D1%8E%D0%BB%D1%8F" TargetMode="External"/><Relationship Id="rId11" Type="http://schemas.openxmlformats.org/officeDocument/2006/relationships/hyperlink" Target="https://ru.wikipedia.org/wiki/%D0%90%D0%BB%D1%8C%D0%BC%D0%B0-%D0%BC%D0%B0%D1%82%D0%B5%D1%80" TargetMode="External"/><Relationship Id="rId5" Type="http://schemas.openxmlformats.org/officeDocument/2006/relationships/hyperlink" Target="https://ru.wikipedia.org/wiki/1923_%D0%B3%D0%BE%D0%B4" TargetMode="External"/><Relationship Id="rId10" Type="http://schemas.openxmlformats.org/officeDocument/2006/relationships/hyperlink" Target="https://ru.wikipedia.org/wiki/%D0%A0%D0%BE%D1%81%D1%81%D0%B8%D0%B9%D1%81%D0%BA%D0%B8%D0%B9_%D0%B3%D0%BE%D1%81%D1%83%D0%B4%D0%B0%D1%80%D1%81%D1%82%D0%B2%D0%B5%D0%BD%D0%BD%D1%8B%D0%B9_%D0%BC%D0%B5%D0%B4%D0%B8%D1%86%D0%B8%D0%BD%D1%81%D0%BA%D0%B8%D0%B9_%D1%83%D0%BD%D0%B8%D0%B2%D0%B5%D1%80%D1%81%D0%B8%D1%82%D0%B5%D1%82" TargetMode="External"/><Relationship Id="rId4" Type="http://schemas.openxmlformats.org/officeDocument/2006/relationships/hyperlink" Target="https://ru.wikipedia.org/wiki/2_%D0%B4%D0%B5%D0%BA%D0%B0%D0%B1%D1%80%D1%8F" TargetMode="External"/><Relationship Id="rId9" Type="http://schemas.openxmlformats.org/officeDocument/2006/relationships/hyperlink" Target="https://ru.wikipedia.org/wiki/%D0%9F%D0%B5%D0%B4%D0%B8%D0%B0%D1%82%D1%80%D0%B8%D1%8F" TargetMode="External"/><Relationship Id="rId14" Type="http://schemas.openxmlformats.org/officeDocument/2006/relationships/hyperlink" Target="https://ru.wikipedia.org/wiki/%D0%A0%D0%BE%D1%81%D1%81%D0%B8%D0%B9%D1%81%D0%BA%D0%B0%D1%8F_%D0%B0%D0%BA%D0%B0%D0%B4%D0%B5%D0%BC%D0%B8%D1%8F_%D0%BC%D0%B5%D0%B4%D0%B8%D1%86%D0%B8%D0%BD%D1%81%D0%BA%D0%B8%D1%85_%D0%BD%D0%B0%D1%83%D0%B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hyperlink" Target="https://www.google.com/search?sxsrf=ALeKk02dkacPmkhycosM5GYT57oFDxiU9w:1591802761391&amp;q=%D0%92%D0%BE%D0%B5%D0%BD%D0%BD%D0%BE-%D0%BF%D0%BE%D0%BB%D0%B8%D1%82%D0%B8%D1%87%D0%B5%D1%81%D0%BA%D0%B0%D1%8F+%D0%B0%D0%BA%D0%B0%D0%B4%D0%B5%D0%BC%D0%B8%D1%8F+%D0%B8%D0%BC%D0%B5%D0%BD%D0%B8+%D0%92.+%D0%98.+%D0%9B%D0%B5%D0%BD%D0%B8%D0%BD%D0%B0&amp;stick=H4sIAAAAAAAAAOPgE-LWT9c3NDIqzk1OK1GCcAwNDfPKCrWks5Ot9AtS8wtyUoFUUXF-nlVqSmlyYklmft4i1rALky7su7D1wl4g3Kd7YT-Qs_vCjotNQNx-YevFxgu7Lmy42K9wYQOIcWELUOUeoBRQYAeQAdK2Q-HCJD2FCzOAeDZEAIg37GBlBADJDYLnlQAAAA&amp;sa=X&amp;ved=2ahUKEwjJlpSxx_fpAhUbwMQBHZ7uDwcQmxMoATAYegQIChAD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search?sxsrf=ALeKk02dkacPmkhycosM5GYT57oFDxiU9w:1591802761391&amp;q=%D0%BF%D1%83%D1%82%D0%B8%D0%BB%D0%B8%D0%BD,+%D0%B2%D0%BB%D0%B0%D0%B4%D0%B8%D1%81%D0%BB%D0%B0%D0%B2+%D0%BD%D0%B8%D0%BA%D0%BE%D0%BB%D0%B0%D0%B5%D0%B2%D0%B8%D1%87+%D0%BE%D0%B1%D1%80%D0%B0%D0%B7%D0%BE%D0%B2%D0%B0%D0%BD%D0%B8%D0%B5&amp;stick=H4sIAAAAAAAAAOPgE-LWT9c3NDIqzk1OK9GSzk620i9IzS_ISQVSRcX5eVapKaXJiSWZ-XmLWP0u7L_YfLHpwo4Lu4F4r47ChU1A1oYLWy7suNgIZm1SuLAXKLXrwj4wdytQwY6L7QpA7saLDUCB7UDWJiANUrQVAKQTJLR9AAAA&amp;sa=X&amp;ved=2ahUKEwjJlpSxx_fpAhUbwMQBHZ7uDwcQ6BMoADAYegQIChAC" TargetMode="External"/><Relationship Id="rId5" Type="http://schemas.openxmlformats.org/officeDocument/2006/relationships/hyperlink" Target="https://www.google.com/search?sxsrf=ALeKk02dkacPmkhycosM5GYT57oFDxiU9w:1591802761391&amp;q=%D0%9B%D0%B8%D1%81%D1%82%D0%BE%D0%BF%D0%B0%D0%B4%D0%BE%D0%B2%D0%BA%D0%B0&amp;stick=H4sIAAAAAAAAAOPgE-LWT9c3NDIqzk1OK1HiAXNSCspzc3NytMSyk630C1LzC3JSgVRRcX6eVVJ-Ud4iVokLsy_suNh4senCvgv7L2y4sAVIb7qw68KGHayMAKXDZiNTAAAA&amp;sa=X&amp;ved=2ahUKEwjJlpSxx_fpAhUbwMQBHZ7uDwcQmxMoATAXegQICRAD" TargetMode="External"/><Relationship Id="rId4" Type="http://schemas.openxmlformats.org/officeDocument/2006/relationships/hyperlink" Target="https://www.google.com/search?sxsrf=ALeKk02dkacPmkhycosM5GYT57oFDxiU9w:1591802761391&amp;q=%D0%BF%D1%83%D1%82%D0%B8%D0%BB%D0%B8%D0%BD,+%D0%B2%D0%BB%D0%B0%D0%B4%D0%B8%D1%81%D0%BB%D0%B0%D0%B2+%D0%BD%D0%B8%D0%BA%D0%BE%D0%BB%D0%B0%D0%B5%D0%B2%D0%B8%D1%87+%D1%80%D0%BE%D0%B4%D0%B8%D0%BB%D1%81%D1%8F&amp;stick=H4sIAAAAAAAAAOPgE-LWT9c3NDIqzk1OK9ESy0620i9IzS_ISQVSRcX5eVZJ-UV5i1jdLuy_2Hyx6cKOC7uBeK-OwoVNQNaGC1su7LjYCGZtUriwFyi168I-MHcrUMGOi-0KFxuAAltA-i42XuwHAKxBnH1wAAAA&amp;sa=X&amp;ved=2ahUKEwjJlpSxx_fpAhUbwMQBHZ7uDwcQ6BMoADAXegQICRA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2088232"/>
          </a:xfrm>
        </p:spPr>
        <p:txBody>
          <a:bodyPr/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Виртуальная экскурсия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«Моя малая Родина»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2088232"/>
          </a:xfrm>
        </p:spPr>
        <p:txBody>
          <a:bodyPr/>
          <a:lstStyle/>
          <a:p>
            <a:pPr algn="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Шаталова Надежда Борисовна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10 самых красивых фотографий Тамбовской области из Инстаграм - РИА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2160240" cy="2088232"/>
          </a:xfrm>
          <a:prstGeom prst="rect">
            <a:avLst/>
          </a:prstGeom>
          <a:noFill/>
        </p:spPr>
      </p:pic>
      <p:pic>
        <p:nvPicPr>
          <p:cNvPr id="1028" name="Picture 4" descr="Продам дом на улице Октябрьской в селе Листопадовке в районе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88640"/>
            <a:ext cx="2520280" cy="2070230"/>
          </a:xfrm>
          <a:prstGeom prst="rect">
            <a:avLst/>
          </a:prstGeom>
          <a:noFill/>
        </p:spPr>
      </p:pic>
      <p:pic>
        <p:nvPicPr>
          <p:cNvPr id="1030" name="Picture 6" descr="Грибановский район — Википед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88640"/>
            <a:ext cx="2304256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8" y="188641"/>
          <a:ext cx="3600400" cy="2527990"/>
        </p:xfrm>
        <a:graphic>
          <a:graphicData uri="http://schemas.openxmlformats.org/drawingml/2006/table">
            <a:tbl>
              <a:tblPr/>
              <a:tblGrid>
                <a:gridCol w="1800200"/>
                <a:gridCol w="1800200"/>
              </a:tblGrid>
              <a:tr h="351448"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20212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Николай Антонович Пешков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49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20212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 рождения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600" u="sng">
                          <a:solidFill>
                            <a:srgbClr val="0B008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2" tooltip="22 мая"/>
                        </a:rPr>
                        <a:t>22 мая</a:t>
                      </a:r>
                      <a:r>
                        <a:rPr lang="ru-RU" sz="1600">
                          <a:solidFill>
                            <a:srgbClr val="20212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600" u="sng">
                          <a:solidFill>
                            <a:srgbClr val="0B008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3" tooltip="1916 год"/>
                        </a:rPr>
                        <a:t>1916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  <a:tr h="334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  <a:tr h="107316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solidFill>
                            <a:srgbClr val="20212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рождения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u="sng" dirty="0">
                          <a:solidFill>
                            <a:srgbClr val="0B008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4" tooltip="Листопадовка (Воронежская область)"/>
                        </a:rPr>
                        <a:t>Листопадовка</a:t>
                      </a:r>
                      <a:r>
                        <a:rPr lang="ru-RU" sz="1600" dirty="0">
                          <a:solidFill>
                            <a:srgbClr val="20212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 </a:t>
                      </a:r>
                      <a:r>
                        <a:rPr lang="ru-RU" sz="1600" u="sng" dirty="0">
                          <a:solidFill>
                            <a:srgbClr val="0B008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5" tooltip="Грибановский район"/>
                        </a:rPr>
                        <a:t>Грибановский район</a:t>
                      </a:r>
                      <a:r>
                        <a:rPr lang="ru-RU" sz="1600" dirty="0">
                          <a:solidFill>
                            <a:srgbClr val="20212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 </a:t>
                      </a:r>
                      <a:r>
                        <a:rPr lang="ru-RU" sz="1600" u="sng" dirty="0">
                          <a:solidFill>
                            <a:srgbClr val="0B008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6" tooltip="Воронежская область"/>
                        </a:rPr>
                        <a:t>Воронежская область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  <a:tr h="34449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20212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 смерти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600" u="sng" dirty="0">
                          <a:solidFill>
                            <a:srgbClr val="0B008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7" tooltip="12 мая"/>
                        </a:rPr>
                        <a:t>12 мая</a:t>
                      </a:r>
                      <a:r>
                        <a:rPr lang="ru-RU" sz="1600" dirty="0">
                          <a:solidFill>
                            <a:srgbClr val="20212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600" u="sng" dirty="0">
                          <a:solidFill>
                            <a:srgbClr val="0B008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8" tooltip="1997 год"/>
                        </a:rPr>
                        <a:t>1997</a:t>
                      </a:r>
                      <a:r>
                        <a:rPr lang="ru-RU" sz="1600" dirty="0">
                          <a:solidFill>
                            <a:srgbClr val="20212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67544" y="2881687"/>
            <a:ext cx="820891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 Великой Отечественной войны.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Кавалер ордена Славы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освобождении Белоруссии рядовой Пешков — разведчик штабной батареи 40-го арт. полка (4-я стр. див., 48-я армия, 1-й Белорусский фронт) 24.02—3.3.1944 в боях у дер.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Коротковичи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 tooltip="Жлобинский район"/>
              </a:rPr>
              <a:t>Жлобинский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 tooltip="Жлобинский район"/>
              </a:rPr>
              <a:t> район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Гомельской области), находясь в боевых порядках стрелкового подразделения, выявил 8 огневых точек врага, которые были уничтожены огнем советской артиллерии. Продолжал корректировать огонь батареи будучи ранен. 13 марта 1944 года награждён орденом Славы 3 степени.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составе того же полка, той же дивизии (69-я армия, 1-й Белорусский фронт) 14 января 1945 участвовал в бою в районе польского населённого пункта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Мшадла-Новы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(10 км восточнее г.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 tooltip="Зволень"/>
              </a:rPr>
              <a:t>Зволень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В этом и в последующем бою по его указаниям были подавлены 6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 3 минометных батареи, 2 пулемётные точки, разрушен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 tooltip="Дзот"/>
              </a:rPr>
              <a:t>дзот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3 наблюдательный пункта неприятеля. 6 марта 1945 награждён орденом Славы 2 степени.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марта 1945 года, командуя отделением разведки штабной батареи ефрейтор Пешков в боях за расширение плацдарма на левом берегу реки Одер в 3 км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сев.-зап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населённого пункта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3" tooltip="Лебус"/>
              </a:rPr>
              <a:t>Лебус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(Германия) под огнем противника вынес с поля боя тяжело раненного командира взвода. 17 мая 1945 награждён орденом Славы 2 степени, 22 января 1982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перенаграждён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орденом Славы 1 степени.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C:\Users\Windows\Desktop\для презентации\270px-Vladimir_20181103_122215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23073" y="188640"/>
            <a:ext cx="3866339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ic.pics.livejournal.com/valuh/8653299/6344257/6344257_origin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3744416" cy="46085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79928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Листопадовке два храма. </a:t>
            </a:r>
          </a:p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Михайло-Архангельский.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3" descr="C:\Users\Windows\Desktop\для презентации\vrn_listopadovka2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268760"/>
            <a:ext cx="424847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0"/>
            <a:ext cx="6552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Покровская церковь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692696"/>
            <a:ext cx="712879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Сельчане вновь обрели Дом Божий. Выстроенный заново и освященный в 2003 году Покровский храм украсил внешний вид села. В нем регулярно совершаются богослужения. При Приходе имеются: воскресная школа и библиотека духовной литературы.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4034" name="Picture 2" descr="https://imgprx.livejournal.net/1866da90afc1dc7a0a19faa5bf41b4d2ebbf0954/iew1ND4BXbUJXBwJEjFmLcb5On-qfNihi7mGKzWTYjimyQ1lL5-yKYZ3ZaXvR5hYh9cF9rCXjqrarNBN0MljxYlcXFFcKd6atDBS_vaX6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2276872"/>
            <a:ext cx="6624735" cy="4392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7"/>
            <a:ext cx="79208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Воинский мемориал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Здесь имя и моего прадеда – Шаталов В.С.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s://ic.pics.livejournal.com/valuh/8653299/6344912/6344912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571875" cy="4834508"/>
          </a:xfrm>
          <a:prstGeom prst="rect">
            <a:avLst/>
          </a:prstGeom>
          <a:noFill/>
        </p:spPr>
      </p:pic>
      <p:pic>
        <p:nvPicPr>
          <p:cNvPr id="45060" name="Picture 4" descr="https://img-fotki.yandex.ru/get/4710/35156400.11d/0_83aad_fcda7086_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28800"/>
            <a:ext cx="432048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Windows\Desktop\для презентации\9b3758312b68ac184e57266d1eb1bc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7620000" cy="4276725"/>
          </a:xfrm>
          <a:prstGeom prst="rect">
            <a:avLst/>
          </a:prstGeom>
          <a:noFill/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352735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Аллея памяти</a:t>
            </a:r>
            <a:endParaRPr kumimoji="0" lang="ru-RU" sz="54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Наш шофер педаль нажал, и автобус побежал.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Стоп! Машинам красный свет, дальше нам дороги нет.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Посмотрите-ка в окошки и подумайте немножко: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Что за место перед вами? Отвечайте быстро сами.</a:t>
            </a:r>
          </a:p>
        </p:txBody>
      </p:sp>
      <p:pic>
        <p:nvPicPr>
          <p:cNvPr id="19458" name="Содержимое 3" descr="kavz-4238-05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571625"/>
            <a:ext cx="7715250" cy="4929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Моя школа 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2051" name="Picture 3" descr="C:\Users\Windows\Desktop\для презентации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100392" cy="5335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982A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Пожарное депо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8229600" cy="3672408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18433" name="Picture 1" descr="C:\Users\Windows\Desktop\для презентации\ccf1a1e1ac8078cd46e1a1ede331a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90638"/>
            <a:ext cx="8136904" cy="473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riavrn.ru/upload/medialibrary/aa3/aa33437e9182e69733a1b66322ec97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348880"/>
            <a:ext cx="7620000" cy="42767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26064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Парк имени </a:t>
            </a:r>
            <a:r>
              <a:rPr lang="ru-RU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Митрофана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Студеникина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территории парка детская и спортивная площадки,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лыжероллерная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трасса, танцплощадка и сцена.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3068960"/>
            <a:ext cx="3600401" cy="3024336"/>
          </a:xfrm>
          <a:prstGeom prst="rect">
            <a:avLst/>
          </a:prstGeom>
          <a:noFill/>
        </p:spPr>
      </p:pic>
      <p:pic>
        <p:nvPicPr>
          <p:cNvPr id="48134" name="Picture 6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2656"/>
            <a:ext cx="3600400" cy="2411474"/>
          </a:xfrm>
          <a:prstGeom prst="rect">
            <a:avLst/>
          </a:prstGeom>
          <a:noFill/>
        </p:spPr>
      </p:pic>
      <p:sp>
        <p:nvSpPr>
          <p:cNvPr id="48136" name="AutoShape 8" descr="data:image/jpeg;base64,/9j/4AAQSkZJRgABAQAAAQABAAD/4QAqRXhpZgAASUkqAAgAAAABADEBAgAHAAAAGgAAAAAAAABHb29nbGUAAP/bAIQAAwICCg4KDg0LCw0KCwoKCw4KCAgKCA0KCwsIDggLDhALDQoQCQ0LCw0LCggLDQ0JCwoLDQoNCg0OCwoODQoKCAEDBAQGBQYKBgYKEA4LDhAQEhAOEBAQEhAPEBAQDRAPEBIQDRIPEA8QDxAQDxASEA8QEBAPEA8ODw8PEBANDg8N/8AAEQgAWgBaAwERAAIRAQMRAf/EABsAAAIDAQEBAAAAAAAAAAAAAAUGAwQHAggB/8QAOBAAAgIBAgUCBAMGBQUAAAAAAQIDERIEIQAFEyIxBkEHFDJRI0JxCBUzYZGhUmJygdEXJENTsf/EABsBAAIDAQEBAAAAAAAAAAAAAAMEAQIFAAYH/8QAOBEAAQIDBAgGAQMCBwAAAAAAAQIRAAMhEjFBUQRhcYGRscHwBRMiodHhMhRC8SMzFSRDYnKCkv/aAAwDAQACEQMRAD8AyXS8oZ3x7kRd7N1kMsQH3VwFL1iAQTidrJ+dTNKTKQ4L5jVz+cI3FGyzwxT8mQouADMlNQHblZO97n3O4okC2o3x4yZpK1zVKJYKu2bu72GENJSCnOK3Kea9o7mW/D0e0IDtuzZ+MfORbY2d+KTNFdRJALXh733Bs9QixXSHPSc1YgYqe4pQBUCm2Ha3m7qgSLoCuF0aIlSlIQxNdtMt+ZugZuckwY5nymYTKBJcRhEjhDkGLl8U3VrlxSRyitliMrYbH3/hnhoKUrmhBUC4Kf20F5DOWq38nNmTLxUd91jGeTcij1XNX6chFwgSxBXGKmONpVRgLDZddBjky0+LMwWXj0hIDNieOcDSEtU7o9DfuYViCSyAEQqIxHhgpDNkHWhlKquMiFxCkL2kLJUQAo6xhVr88dxpBRmW1Qp+qeQMCzEorKDnGHlqocmZaUAsQMVYMGWzHm2LMxvKNn0ppV/nf2b4rMWVYUjP/WXJwNOxiS5kV0GQyFsrlKulXEGHEWyZC+6+0BUgKbA1+6bPvA2UGSzRLyjVhZtGGao/ls5lJOUhJktsWUgZKzRtZrJQDiLubKSsKuAf4OrCnRoWU9wghqrIRVA9uz2AsF8b6YPYxNe5s4kHZNMweZ63bu7KusNWDh7h3nArU+q5wxCREoCcCyKWxHiyFYE1VkEgnwT54IuagKI80cB1gVgwzpyrt/w0tWy2SAKtVbcqa8ED/UQTXy9U/wBakPRyaZu+FPe6NkoDPAs6miVyAvz48Ht+k0gJ/wBLWD2mt+AvS0xPequeMQk4ikLfIfTrqzBpXkLyPg0hjIwJ7fGI2HhQl1sAVAPGppekom2ChAAADs9/eL84AgEmprDly9CpxdWZgbzQUTgKFUcWO4Nhb87LsAilZCrUshO03d9m+GB6gxL7oPaXl9oQQ5zIyRMCRIP4ZKqCQEu1WzjZoeQ3pdA8TmJ9AQCACRg+ZuZ8nvxzKapZWwJ3wofs5aNFl1OqD5SO7KEjVMVZXMrJbDJrXpBjF09zh1Crgt7M6QUKSnFg1H27Mr8YXKE1y74xqrOJDI5kALRhrQyfUuStGqWpJsINsxiLHaThUSkzJijaDs596Xv8NTKLhVkMO9ffOF7neibpKz/hKRkZAQ20hPk24zKAriXTe1BxKu5loIABIYvUcs/eKJWkE0rGe+pOYFmCF1ydhanNsljAy9yDQAAyavNk1wraIJVVg3XU8F843NFDThblJPUVbjhDewZ5JWAusmrpjHftTyd8hrmEEOK3n7v3HXA61PCCfOIGslHJdr3PUcxgrQAolsRa7d3dbHEkK3JXdaFKasuWHtqNZtB03wb0aR4jIEtiMiHmq6F1S1V/bbjPVPmgkAlv+sUEtMLk/qpyQAR3kY/iV9Nk9w7gqjyN2uxuN+PLK0NKHAvT+Rs0rcADSt2RzhwqO14o6+UPKe84KrWgBp5LXJi/cG7e2koBhuAQoFVKsSbSpYt0Y5DZnrxfJ4qEl/SaQY0fLQSvehVlGBsZArZ2uidrFAEg0TtfGQVliACFPXsbuUMoQHoY5WZxJs+1nLqY45gsSdsSptaO1nxvZ4ellJlepNXFzvhRy+1nrACfUQz9I0z0t6sCMSEALI6tYb6iCVNRYscD3IpYUAACO2n9C8R0jRViY4KSKi4GtK/7bgGNGwga0CYGANO/eAPww5Aun0w6bC0Z3dyFWTdVikO7JuQm4DgIVugt3syNO03SZwWgHy9VaYtQctTVgACEAhd/tFzkPKG1BjlV1WF5lg6qxW8pkbBnQNlZYkQkIp6uV7iiPThCUKSApySz3E7tmQ15wtbLHUIKfEn4eTaeOSUP14IpAGLBFfHsFKkK2pBMYWi2bMAY0U9RSaRJVVdcsLs228BEImDGMo1XJl+aLlWbEUS63asFycE1jWQW7sY2t2xbPM50+UFX4g1e/C/dStYMCCSoQo+mJC0LSsGMsjuIYAGAQZFS0pYs2QxJYqaACgCxTNEn8XyrTa0CS7Qe1nM2E6pGFVGUNJbKDa2SFvawR/m7qavd1Uy3SVrJcUAamYfaP5rBXLh6CHJOZ6at1BPubi3/ALj/AODhACfmf/J+Yi2cx7Ri6a5hJ+CADRUKSdhIu9XkLArwLAHseGSgLBt5u+y7u6HrIF8O3pfmoaEXGwCHFnQKAxW91I3o4qGIXE2KP1BfLaZITLmklTk1Zy/vSJ9V0WfllxtkNsGCgNZKm/sbBqz4c/b+SplTLRU49IBNGq1Ax5cYuVAMAL9cT8mgxpKIULVeSFHgd11Rx8gmrI8d2bMmv/VWHJOzl01RdQYUplBnVykREuylErFG2skGiwNg4jI3j4pT+UcTLKZlqyC9Gq53N7+xgVss6r4efgbyiTmBfSwwKsemYNr9RIzLDKWeZ0AUAF2IjUYqFQUZOvGV0ySfUPCtBBkIskpp6gDQu+FWI/nIZ61VINYd/iz8LtZB1Pl5EZXAf5eGKOOPLT9LDpxf9w6SdwZwjIkgQkESKqtoT5S5argrEFgFOGIuxNaAAEO+ugSMzrjK/jL8QTNpvmut1EZHbozBBIDHmpDtH0Om5taUx5nJcQbVeF9JQZ60qqCRUOHTe92561wgEsWKYRjGk5bqE0+RMi9S2ZGJOBZCVDSMrEkqgxyKlWVksFcgFcqXaCpibrizVfm/zFxSKXpHnz9FQ0QYEuRgzZ0NzQO7CkJ2YtkAANwhZXJtGl7QwiYwrBDkrZs8pQYq6N092OzR+RsSMVb7dzZEL2E0mHy0JSDW544HzC5jTtNzLtF/Yflj/wCeMA2cQX2xewIy+PmDNlK0LASkpGVCJhGgpWKqO5yKYhRZb81Eg2WUSx5ZqRtPqyfIe0MWgSaQN5XbOUyZblskH6lYiixvb68dirEttkBScbKkiYWoKPga8W1/EVtMa8oe5ojX09xosrhTv/tY+483X6ceTUqZMUUBVpy1OmquQ10aDggBjC96S9VyPrn0zC0aNXiEe17Ix2sDwTQ82vnxx6JHhejCUJqgbVUkUNbsBsqLveFzOUVWSxENPxe0zpyuWOQOscjRATvGWUTQyCSgaHTLdPAg7gX7CuG/CpMzR1KSlJIJZyAGY4HpV46ZYsUNco2b9ijlk0fM+lFGIkPI9BNrE/O+ojGjUVRATqCWXIPnas5rJmdfcyCy6DCvfuIRUsBNa7NoPTVtj1F8RuUTSpjDpyCDbz4q8YW3LBVDw5kEspyxAs+TsLLAVVI6bssTfFPMDVjwr+178N1GoiTSrM82vkbqaPGECZYMZmZBCzLlngKVLP12zZmVEy/U4FTqHbxYrBgV6/8AUiNyh2jV2jITp9VDcYklij72oxtJGZGiBjYqJCxTAsAuQuTMVNSQSEgmmYrRsiWN7lgCII4Y7IzHmOrEWl0svkkaiEothgEYMCDsNzMTkGyHj6QoGqEkit0BcNBX0npYzSmMrRwC5tYkCl8DVVakjYsbyPkEcJaTLXVuQ1Q0laQAwhgh9NggGl7gD3HT3vvv+IN/vsN/YcZ39Xt/iIK2xiTW/DVwgZdQ4XpWFZrUUSDVigNh4A2vffjalyEqlh+WbPGaZ63OT74z798OrZEmmTJRdFoyyUfuNyD7bMCQTsMX9CoAJw14Q0qaMNkTfvNukXLFju2BIxq6sKCdgCP5Xvt9IsNDSmYkoFB3zgSVkmsRR8/jXX6WVrxECo69h2wcjEKSR3ShQXANrZvc8Ko0ScvR50pP5FZKcMRe+x6O4LQ/5qQtKjcL4cf2m2b5JFDn8bUJcSO/TYxRagqxQgkPc23dsDVN2lPUS9GMmQlJJtYvm2rvVCPnW5hOGHZjcPS/LTJznmM+mk6A0ep5fp1MPa2UBbTvRUWATops2sXkN/fjc0CSJs1YIoEk8B7xmeIzjKlSyLytI4kR7X0nOctfFGJDMsbqTIrIVyMUxIbBaqydi27UTbA2NKSlySa3atQ1Y1c7mAMVAs0eFfQvpL57nU8jSajo8ogjiuaYtL8zrWkizDlaAMcU7nsByVd67uEBKClFPdYZKrKXhd/au9By6PVHSxpjpObfL6jTEnsSQ/LLqU3s5fMQ6eagMVEnaLd66agJdObN1iUG0kK49I8x86hKyvGy/RLIrKuWxUlGAyxOJqwSAcarH6QqQ/pghLxt/wAMvVSvpuaEF/wtRp9Xpe1AxmnnMKAgXTufl4wIbHcwsbEXUHSoDC7bEhRSoe8Mf/S7Ry/irHGVm/EU4PusvePo7fBH09v22rhFUlKiSTfAv1RTSBHO+UzGEoNQrIV6bOJXpElxLZZIv5TVIS1upqrZSJ0hJQ77couNHUDXbhC5zv4ZysplGoiBQrGt59MrIVY5nAY1iMQFYV+ZeJXpEsgrJoC12cd+nUC2dYD674dMZ485ozHIyoArSMUBUZNTItClA2LfkGJ4EZ6Sk2LxXEQcSFA7YW/XfoafTiF5qR3AHTJsxjGKRMxRFMGZgBl4a+61DTi4Xi/pAyL9cNHxXi1C/JxySRzSmeVxKrMUIDaVYs7C9oycEhfGX8hxdM9MyoixQsAIN1WGss/FhwjW/SvovXq0uqGuih1s8paRdIkYgYmiXGYkCN1eof4ZIJJu3NMjSkyyZstmMCVovmgSpkCtN6G5vCerp+ZxaeQBRnFJKvax/EMkiQRvWNEKi71RN93BD4lLFCRw+o79AsVaHX9j/wCIZTTamabUiOTmOraSYsJOtSbFshkbOeoCUwKs2RLeOFhpMtDhZqYsvR1zKpFIMftF+uIdTzDlhEwljj1bM25/CRm5Vn5+lT0ZWVVAAN7WTVF6RLUygaC+IEpSTYasYj8Y+cRL6ifUxVJCuq0kxxOVhBpWcMa8llfLb3Pn3olaVqtIqO3jgkj0m+KPwc5XKrRSxfhq7ap3je+9tCINTplZikg/iNlGcTk6MrFAchClkOEli/XtoZQhN6w9Okeg/Rfp4x6WGMvy1TFBEhWSMFwY0RacmBiWFUxLNZvc+eMtWkMSPNT3uhsaPJIcyy+75jPW9EkqEKsVXLENIn/kIJIHknaxe438AUcpU6coAOGw7EQJa3cJ93iFPh4B9IK+4Adcb3IsZKCBf23/AJbHgQmzmYkNFSmY7gDbDBy30PCNNLcYaZpF6TOilkC1fTYbLlkysCwbt96W9FC20dYJFos2ykUWia4MRJ6e6+qU6jSq6RwJGJJOkxPSMY8E7WLHjwBkVJK8aWiz0zpoY/tY7RC6nSmsTryWE7yRq4ViY8wDhjiVxJutwBsPbweCSZZT5n/I8vuJtks8VV5CgP0gG9yU90P+L7izQJ99gLseZE5bbdcXtzAfSlPEQb0M24VrZSQG+usX2P8AUXuKN+D7cHkzCpYBTiMYaRNnWWKaNnAmD07p4V6UcYMa0VD927qHPc1nzZ8n+VVfDWlqszSGeCypirLWXjrU+ktO1S9JVkBJZh5K9ii69yxb6srAPjhuWf8ALKWRV/iF1qUqcPTuo+O6JtHyPSRqdRHHcrtGjmmOxVwaXuoXGm+wADb8aMgoRJSpVIWIWuYQBXKOeZaqMiPF66aKoJBVe37ZAL5NePatxsc7SdJY+guCMPaG0aOf3IPEfMVf30f/AG/1F/3oXxiGUgn8faGbJH7Ve3zDC/pzEfmNADAZELlj/mLAUQRXnyL2B5SgBQxlnxdQNnyy+T9u8fDyYCxTHw1SK2w7hQA3IuxkQw2+1cVooVPf8wNXi6rVkoI3iLf7goAl6o7FiaBJIF3tdkgHtN7Am9yABQoQxg58XlpdgX72xCfTGQBD2uVDLLd/fE2QSKvH6q3Nb8ShSkqdBI1u3uIBM8TlqHrdtYxirL6Ii22CknywANnfZmONC+2jZJHk1fCeoFws66kuesQnxaSpglDnJhzjj5dSLVqA+7e4sMCDW/ihd17G7AFISiqmbd984HM8ScupLbh2ekFNDyiJhfVCiu5bDMQAbIsr4OJrIkA3YsArImeqgrnc2+JT4kFAuAMqA9IoScgohUbfbBibCbg3SZEV9QvbxRP08NLUpRdRc/UERpyOtw6t3dHev9MMtjMnMqCygFTjbLhtveQqqLCh+pRpCzK8rDvnHI0pCvWDVu9sC9L6TZH7XclybUugDADKqbML7/SL+oCu7jlzZgQUqNMqNQcYKdISFW0kPn81gx+4NgwxaJheQs7WAbY0O33ZaGYogA0VBNJTadqtv2RceJFQ9LRXX0vIdwwAPgFxdH7+N+DeuL/4pmlPvDdr9Ulnaix7gpvHAsvlLO4AokggUew0y1mSgC9qv89uI8hKsqd07347YpNp0FyUouvxcSoORFYtJWIyIA9siRvtmbyHBsgtlhxNIhRQk+l+Dfcd/MhVLWWYDdpEcntF+wjvytmOlG1E3XARLtAEC+84Dv6iKLL1ibROhUhGXJ8WlRGC0Tky59UFgfroEnCyBvQFQgpNL+WQ28Tvgv8ATucgY91iOJIVIpRZFOwZWLhhfcHJJDb0yAnEEiqbHigBmf3603j5isvyw6n2Viwuli8AM1A3kI6agTTGtwSxG6hrusa4iyoUwGzXtfu6G0oUgkOPVgYj0z6cSqFFSVsqqSK296bNQe0tdbqrEFseLGSCKg7MH7cdiFVKUCdWUd6fkju1RyKAoAZFJWTckrYBZihCjcZdpNbGuElASz6gxJoOG/6uhhIRMDlzt96mlOzEut5bSsYmD1iApusxizXioxokkCi1UNrNlE0TfSFDjTvXwiEus2U130fvZAXnvKgQO2Fmo1MUWwO0AZNVjcg9xYhlUqcVxlQspKmJLX3ZYvDC0zE1uTdXHn3vj5y3SUAqDogCggCqPKntVRCCL85VuRQ3UikpalA2w11Ti/uDjA/LWCXFOH10i6sze6IT7nKPc/7sT/Un9Tw0RL7P3BP087McT8QNg5np8rDK5ohQJDflapXKANkQoIBB+oADA8FspFLueF5bWMeUH8tybCQ1LwS5vyAz5m6GEIoJLrsBuUaR8RjVFab2IQWw2xW6VkBUyyoELPDsnVfBESBMsvZuucUrdnwivquTJZyByVbZfxFYMQz0cMT202WQZB5CgFTxbywkXHdi77fem6GE6LKSQjK+g67YranQuzgIco8CGbqqXEynxi5LEkY4ltg3b72oFpFWL7T3lS72iV+GpCvLNDsu4YZ36ropwckhBIVTCwbudUC5CTfbJWNmkyBAonbC96JnFBsm/ddfCStFQlbLDjMYX6+fKkENAD4sAoN1yDDZQwpmD2AGbElbtTkFP0ciehTuHbHpG3IRLSCkJDDFqnF4718poKwcq5ppEAa22AC4521UylFdw21bACVzQFBMsUo+cKaRoxmH0JJTqB33301/MDo+UKrkK7fWbikkkaiwIH10VZgDYF1YxUrivEGZaICr8KVG/wCdTCsRo+gICbZBF+deLjfTHKJuW6lgKZwUx/DUSP1AKQ+9EnKgMTkqlRkCCOKS0yzXEthTMaj0g0iUlDVbKh31fn1iH5Fy/TIQqCDkDIQSRZ6hFGiRti5ZnFELdLxmOw7upELQshyTS6gx9uERarXoAoU45HZmkdJQV2IUOkgLY2fILWfAu4dIZzy1d8YSUpZNi8Y694+4GvyrXA0JFoeLm1N0PvS1f6bccZi8FDjCx0UPeOH1F/mcY6lVt0mOPteDG6+9km/N8Xl/iDq6RryqrIOfQRW5zolVVxULUVjAAb1HvtW+w/txGjVSx1coGEJ867t40TmmhQSABVAZYSwCimaQMWJHuWJJYnckkm+BzFqBUHP7YcmkplpUL614Qrc91LYJufLe59mH/A/twxO/FPeUZEtajNLk3jkIAO34qD2JAI9iLbz/AC4X/du6mNQpFhJbExe1a9i/6wP9v+OBf6zYWbt8GlgWEbT0gnHKflQbNlyCb3IJgJH6EkmvF78OoAKXN4cjUeyYJM9JITTZuhP5Hr36jdzfwIz9R8kGz+p9z547SPxVsHWKy6TUNmOkNnMtEuKnEXiwuhdAQbfpudvG54OoABLDAQ+tRskvj8xT1c56Y3Plvc+66m/60v8AQfYcAkKPnAazyEA0j+wNbPrgfziECqAAGqagABWEcrLVf4WAYfY0RvxMz+2Ti55wHSAAEgZHmYF6jmT2e9vJ/M3BWEZJJ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8" name="AutoShape 10" descr="data:image/jpeg;base64,/9j/4AAQSkZJRgABAQAAAQABAAD/4QAqRXhpZgAASUkqAAgAAAABADEBAgAHAAAAGgAAAAAAAABHb29nbGUAAP/bAIQAAwICCg4KDg0LCw0KCwoKCw4KCAgKCA0KCwsIDggLDhALDQoQCQ0LCw0LCggLDQ0JCwoLDQoNCg0OCwoODQoKCAEDBAQGBQYKBgYKEA4LDhAQEhAOEBAQEhAPEBAQDRAPEBIQDRIPEA8QDxAQDxASEA8QEBAPEA8ODw8PEBANDg8N/8AAEQgAWgBaAwERAAIRAQMRAf/EABsAAAIDAQEBAAAAAAAAAAAAAAUGAwQHAggB/8QAOBAAAgIBAgUCBAMGBQUAAAAAAQIDERIEIQAFEyIxBkEHFDJRI0JxCBUzYZGhUmJygdEXJENTsf/EABsBAAIDAQEBAAAAAAAAAAAAAAMEAQIFAAYH/8QAOBEAAQIDBAgGAQMCBwAAAAAAAQIRAAMhEjFBUQRhcYGRscHwBRMiodHhMhRC8SMzFSRDYnKCkv/aAAwDAQACEQMRAD8AyXS8oZ3x7kRd7N1kMsQH3VwFL1iAQTidrJ+dTNKTKQ4L5jVz+cI3FGyzwxT8mQouADMlNQHblZO97n3O4okC2o3x4yZpK1zVKJYKu2bu72GENJSCnOK3Kea9o7mW/D0e0IDtuzZ+MfORbY2d+KTNFdRJALXh733Bs9QixXSHPSc1YgYqe4pQBUCm2Ha3m7qgSLoCuF0aIlSlIQxNdtMt+ZugZuckwY5nymYTKBJcRhEjhDkGLl8U3VrlxSRyitliMrYbH3/hnhoKUrmhBUC4Kf20F5DOWq38nNmTLxUd91jGeTcij1XNX6chFwgSxBXGKmONpVRgLDZddBjky0+LMwWXj0hIDNieOcDSEtU7o9DfuYViCSyAEQqIxHhgpDNkHWhlKquMiFxCkL2kLJUQAo6xhVr88dxpBRmW1Qp+qeQMCzEorKDnGHlqocmZaUAsQMVYMGWzHm2LMxvKNn0ppV/nf2b4rMWVYUjP/WXJwNOxiS5kV0GQyFsrlKulXEGHEWyZC+6+0BUgKbA1+6bPvA2UGSzRLyjVhZtGGao/ls5lJOUhJktsWUgZKzRtZrJQDiLubKSsKuAf4OrCnRoWU9wghqrIRVA9uz2AsF8b6YPYxNe5s4kHZNMweZ63bu7KusNWDh7h3nArU+q5wxCREoCcCyKWxHiyFYE1VkEgnwT54IuagKI80cB1gVgwzpyrt/w0tWy2SAKtVbcqa8ED/UQTXy9U/wBakPRyaZu+FPe6NkoDPAs6miVyAvz48Ht+k0gJ/wBLWD2mt+AvS0xPequeMQk4ikLfIfTrqzBpXkLyPg0hjIwJ7fGI2HhQl1sAVAPGppekom2ChAAADs9/eL84AgEmprDly9CpxdWZgbzQUTgKFUcWO4Nhb87LsAilZCrUshO03d9m+GB6gxL7oPaXl9oQQ5zIyRMCRIP4ZKqCQEu1WzjZoeQ3pdA8TmJ9AQCACRg+ZuZ8nvxzKapZWwJ3wofs5aNFl1OqD5SO7KEjVMVZXMrJbDJrXpBjF09zh1Crgt7M6QUKSnFg1H27Mr8YXKE1y74xqrOJDI5kALRhrQyfUuStGqWpJsINsxiLHaThUSkzJijaDs596Xv8NTKLhVkMO9ffOF7neibpKz/hKRkZAQ20hPk24zKAriXTe1BxKu5loIABIYvUcs/eKJWkE0rGe+pOYFmCF1ydhanNsljAy9yDQAAyavNk1wraIJVVg3XU8F843NFDThblJPUVbjhDewZ5JWAusmrpjHftTyd8hrmEEOK3n7v3HXA61PCCfOIGslHJdr3PUcxgrQAolsRa7d3dbHEkK3JXdaFKasuWHtqNZtB03wb0aR4jIEtiMiHmq6F1S1V/bbjPVPmgkAlv+sUEtMLk/qpyQAR3kY/iV9Nk9w7gqjyN2uxuN+PLK0NKHAvT+Rs0rcADSt2RzhwqO14o6+UPKe84KrWgBp5LXJi/cG7e2koBhuAQoFVKsSbSpYt0Y5DZnrxfJ4qEl/SaQY0fLQSvehVlGBsZArZ2uidrFAEg0TtfGQVliACFPXsbuUMoQHoY5WZxJs+1nLqY45gsSdsSptaO1nxvZ4ellJlepNXFzvhRy+1nrACfUQz9I0z0t6sCMSEALI6tYb6iCVNRYscD3IpYUAACO2n9C8R0jRViY4KSKi4GtK/7bgGNGwga0CYGANO/eAPww5Aun0w6bC0Z3dyFWTdVikO7JuQm4DgIVugt3syNO03SZwWgHy9VaYtQctTVgACEAhd/tFzkPKG1BjlV1WF5lg6qxW8pkbBnQNlZYkQkIp6uV7iiPThCUKSApySz3E7tmQ15wtbLHUIKfEn4eTaeOSUP14IpAGLBFfHsFKkK2pBMYWi2bMAY0U9RSaRJVVdcsLs228BEImDGMo1XJl+aLlWbEUS63asFycE1jWQW7sY2t2xbPM50+UFX4g1e/C/dStYMCCSoQo+mJC0LSsGMsjuIYAGAQZFS0pYs2QxJYqaACgCxTNEn8XyrTa0CS7Qe1nM2E6pGFVGUNJbKDa2SFvawR/m7qavd1Uy3SVrJcUAamYfaP5rBXLh6CHJOZ6at1BPubi3/ALj/AODhACfmf/J+Yi2cx7Ri6a5hJ+CADRUKSdhIu9XkLArwLAHseGSgLBt5u+y7u6HrIF8O3pfmoaEXGwCHFnQKAxW91I3o4qGIXE2KP1BfLaZITLmklTk1Zy/vSJ9V0WfllxtkNsGCgNZKm/sbBqz4c/b+SplTLRU49IBNGq1Ax5cYuVAMAL9cT8mgxpKIULVeSFHgd11Rx8gmrI8d2bMmv/VWHJOzl01RdQYUplBnVykREuylErFG2skGiwNg4jI3j4pT+UcTLKZlqyC9Gq53N7+xgVss6r4efgbyiTmBfSwwKsemYNr9RIzLDKWeZ0AUAF2IjUYqFQUZOvGV0ySfUPCtBBkIskpp6gDQu+FWI/nIZ61VINYd/iz8LtZB1Pl5EZXAf5eGKOOPLT9LDpxf9w6SdwZwjIkgQkESKqtoT5S5argrEFgFOGIuxNaAAEO+ugSMzrjK/jL8QTNpvmut1EZHbozBBIDHmpDtH0Om5taUx5nJcQbVeF9JQZ60qqCRUOHTe92561wgEsWKYRjGk5bqE0+RMi9S2ZGJOBZCVDSMrEkqgxyKlWVksFcgFcqXaCpibrizVfm/zFxSKXpHnz9FQ0QYEuRgzZ0NzQO7CkJ2YtkAANwhZXJtGl7QwiYwrBDkrZs8pQYq6N092OzR+RsSMVb7dzZEL2E0mHy0JSDW544HzC5jTtNzLtF/Yflj/wCeMA2cQX2xewIy+PmDNlK0LASkpGVCJhGgpWKqO5yKYhRZb81Eg2WUSx5ZqRtPqyfIe0MWgSaQN5XbOUyZblskH6lYiixvb68dirEttkBScbKkiYWoKPga8W1/EVtMa8oe5ojX09xosrhTv/tY+483X6ceTUqZMUUBVpy1OmquQ10aDggBjC96S9VyPrn0zC0aNXiEe17Ix2sDwTQ82vnxx6JHhejCUJqgbVUkUNbsBsqLveFzOUVWSxENPxe0zpyuWOQOscjRATvGWUTQyCSgaHTLdPAg7gX7CuG/CpMzR1KSlJIJZyAGY4HpV46ZYsUNco2b9ijlk0fM+lFGIkPI9BNrE/O+ojGjUVRATqCWXIPnas5rJmdfcyCy6DCvfuIRUsBNa7NoPTVtj1F8RuUTSpjDpyCDbz4q8YW3LBVDw5kEspyxAs+TsLLAVVI6bssTfFPMDVjwr+178N1GoiTSrM82vkbqaPGECZYMZmZBCzLlngKVLP12zZmVEy/U4FTqHbxYrBgV6/8AUiNyh2jV2jITp9VDcYklij72oxtJGZGiBjYqJCxTAsAuQuTMVNSQSEgmmYrRsiWN7lgCII4Y7IzHmOrEWl0svkkaiEothgEYMCDsNzMTkGyHj6QoGqEkit0BcNBX0npYzSmMrRwC5tYkCl8DVVakjYsbyPkEcJaTLXVuQ1Q0laQAwhgh9NggGl7gD3HT3vvv+IN/vsN/YcZ39Xt/iIK2xiTW/DVwgZdQ4XpWFZrUUSDVigNh4A2vffjalyEqlh+WbPGaZ63OT74z798OrZEmmTJRdFoyyUfuNyD7bMCQTsMX9CoAJw14Q0qaMNkTfvNukXLFju2BIxq6sKCdgCP5Xvt9IsNDSmYkoFB3zgSVkmsRR8/jXX6WVrxECo69h2wcjEKSR3ShQXANrZvc8Ko0ScvR50pP5FZKcMRe+x6O4LQ/5qQtKjcL4cf2m2b5JFDn8bUJcSO/TYxRagqxQgkPc23dsDVN2lPUS9GMmQlJJtYvm2rvVCPnW5hOGHZjcPS/LTJznmM+mk6A0ep5fp1MPa2UBbTvRUWATops2sXkN/fjc0CSJs1YIoEk8B7xmeIzjKlSyLytI4kR7X0nOctfFGJDMsbqTIrIVyMUxIbBaqydi27UTbA2NKSlySa3atQ1Y1c7mAMVAs0eFfQvpL57nU8jSajo8ogjiuaYtL8zrWkizDlaAMcU7nsByVd67uEBKClFPdYZKrKXhd/au9By6PVHSxpjpObfL6jTEnsSQ/LLqU3s5fMQ6eagMVEnaLd66agJdObN1iUG0kK49I8x86hKyvGy/RLIrKuWxUlGAyxOJqwSAcarH6QqQ/pghLxt/wAMvVSvpuaEF/wtRp9Xpe1AxmnnMKAgXTufl4wIbHcwsbEXUHSoDC7bEhRSoe8Mf/S7Ry/irHGVm/EU4PusvePo7fBH09v22rhFUlKiSTfAv1RTSBHO+UzGEoNQrIV6bOJXpElxLZZIv5TVIS1upqrZSJ0hJQ77couNHUDXbhC5zv4ZysplGoiBQrGt59MrIVY5nAY1iMQFYV+ZeJXpEsgrJoC12cd+nUC2dYD674dMZ485ozHIyoArSMUBUZNTItClA2LfkGJ4EZ6Sk2LxXEQcSFA7YW/XfoafTiF5qR3AHTJsxjGKRMxRFMGZgBl4a+61DTi4Xi/pAyL9cNHxXi1C/JxySRzSmeVxKrMUIDaVYs7C9oycEhfGX8hxdM9MyoixQsAIN1WGss/FhwjW/SvovXq0uqGuih1s8paRdIkYgYmiXGYkCN1eof4ZIJJu3NMjSkyyZstmMCVovmgSpkCtN6G5vCerp+ZxaeQBRnFJKvax/EMkiQRvWNEKi71RN93BD4lLFCRw+o79AsVaHX9j/wCIZTTamabUiOTmOraSYsJOtSbFshkbOeoCUwKs2RLeOFhpMtDhZqYsvR1zKpFIMftF+uIdTzDlhEwljj1bM25/CRm5Vn5+lT0ZWVVAAN7WTVF6RLUygaC+IEpSTYasYj8Y+cRL6ifUxVJCuq0kxxOVhBpWcMa8llfLb3Pn3olaVqtIqO3jgkj0m+KPwc5XKrRSxfhq7ap3je+9tCINTplZikg/iNlGcTk6MrFAchClkOEli/XtoZQhN6w9Okeg/Rfp4x6WGMvy1TFBEhWSMFwY0RacmBiWFUxLNZvc+eMtWkMSPNT3uhsaPJIcyy+75jPW9EkqEKsVXLENIn/kIJIHknaxe438AUcpU6coAOGw7EQJa3cJ93iFPh4B9IK+4Adcb3IsZKCBf23/AJbHgQmzmYkNFSmY7gDbDBy30PCNNLcYaZpF6TOilkC1fTYbLlkysCwbt96W9FC20dYJFos2ykUWia4MRJ6e6+qU6jSq6RwJGJJOkxPSMY8E7WLHjwBkVJK8aWiz0zpoY/tY7RC6nSmsTryWE7yRq4ViY8wDhjiVxJutwBsPbweCSZZT5n/I8vuJtks8VV5CgP0gG9yU90P+L7izQJ99gLseZE5bbdcXtzAfSlPEQb0M24VrZSQG+usX2P8AUXuKN+D7cHkzCpYBTiMYaRNnWWKaNnAmD07p4V6UcYMa0VD927qHPc1nzZ8n+VVfDWlqszSGeCypirLWXjrU+ktO1S9JVkBJZh5K9ii69yxb6srAPjhuWf8ALKWRV/iF1qUqcPTuo+O6JtHyPSRqdRHHcrtGjmmOxVwaXuoXGm+wADb8aMgoRJSpVIWIWuYQBXKOeZaqMiPF66aKoJBVe37ZAL5NePatxsc7SdJY+guCMPaG0aOf3IPEfMVf30f/AG/1F/3oXxiGUgn8faGbJH7Ve3zDC/pzEfmNADAZELlj/mLAUQRXnyL2B5SgBQxlnxdQNnyy+T9u8fDyYCxTHw1SK2w7hQA3IuxkQw2+1cVooVPf8wNXi6rVkoI3iLf7goAl6o7FiaBJIF3tdkgHtN7Am9yABQoQxg58XlpdgX72xCfTGQBD2uVDLLd/fE2QSKvH6q3Nb8ShSkqdBI1u3uIBM8TlqHrdtYxirL6Ii22CknywANnfZmONC+2jZJHk1fCeoFws66kuesQnxaSpglDnJhzjj5dSLVqA+7e4sMCDW/ihd17G7AFISiqmbd984HM8ScupLbh2ekFNDyiJhfVCiu5bDMQAbIsr4OJrIkA3YsArImeqgrnc2+JT4kFAuAMqA9IoScgohUbfbBibCbg3SZEV9QvbxRP08NLUpRdRc/UERpyOtw6t3dHev9MMtjMnMqCygFTjbLhtveQqqLCh+pRpCzK8rDvnHI0pCvWDVu9sC9L6TZH7XclybUugDADKqbML7/SL+oCu7jlzZgQUqNMqNQcYKdISFW0kPn81gx+4NgwxaJheQs7WAbY0O33ZaGYogA0VBNJTadqtv2RceJFQ9LRXX0vIdwwAPgFxdH7+N+DeuL/4pmlPvDdr9Ulnaix7gpvHAsvlLO4AokggUew0y1mSgC9qv89uI8hKsqd07347YpNp0FyUouvxcSoORFYtJWIyIA9siRvtmbyHBsgtlhxNIhRQk+l+Dfcd/MhVLWWYDdpEcntF+wjvytmOlG1E3XARLtAEC+84Dv6iKLL1ibROhUhGXJ8WlRGC0Tky59UFgfroEnCyBvQFQgpNL+WQ28Tvgv8ATucgY91iOJIVIpRZFOwZWLhhfcHJJDb0yAnEEiqbHigBmf3603j5isvyw6n2Viwuli8AM1A3kI6agTTGtwSxG6hrusa4iyoUwGzXtfu6G0oUgkOPVgYj0z6cSqFFSVsqqSK296bNQe0tdbqrEFseLGSCKg7MH7cdiFVKUCdWUd6fkju1RyKAoAZFJWTckrYBZihCjcZdpNbGuElASz6gxJoOG/6uhhIRMDlzt96mlOzEut5bSsYmD1iApusxizXioxokkCi1UNrNlE0TfSFDjTvXwiEus2U130fvZAXnvKgQO2Fmo1MUWwO0AZNVjcg9xYhlUqcVxlQspKmJLX3ZYvDC0zE1uTdXHn3vj5y3SUAqDogCggCqPKntVRCCL85VuRQ3UikpalA2w11Ti/uDjA/LWCXFOH10i6sze6IT7nKPc/7sT/Un9Tw0RL7P3BP087McT8QNg5np8rDK5ohQJDflapXKANkQoIBB+oADA8FspFLueF5bWMeUH8tybCQ1LwS5vyAz5m6GEIoJLrsBuUaR8RjVFab2IQWw2xW6VkBUyyoELPDsnVfBESBMsvZuucUrdnwivquTJZyByVbZfxFYMQz0cMT202WQZB5CgFTxbywkXHdi77fem6GE6LKSQjK+g67YranQuzgIco8CGbqqXEynxi5LEkY4ltg3b72oFpFWL7T3lS72iV+GpCvLNDsu4YZ36ropwckhBIVTCwbudUC5CTfbJWNmkyBAonbC96JnFBsm/ddfCStFQlbLDjMYX6+fKkENAD4sAoN1yDDZQwpmD2AGbElbtTkFP0ciehTuHbHpG3IRLSCkJDDFqnF4718poKwcq5ppEAa22AC4521UylFdw21bACVzQFBMsUo+cKaRoxmH0JJTqB33301/MDo+UKrkK7fWbikkkaiwIH10VZgDYF1YxUrivEGZaICr8KVG/wCdTCsRo+gICbZBF+deLjfTHKJuW6lgKZwUx/DUSP1AKQ+9EnKgMTkqlRkCCOKS0yzXEthTMaj0g0iUlDVbKh31fn1iH5Fy/TIQqCDkDIQSRZ6hFGiRti5ZnFELdLxmOw7upELQshyTS6gx9uERarXoAoU45HZmkdJQV2IUOkgLY2fILWfAu4dIZzy1d8YSUpZNi8Y694+4GvyrXA0JFoeLm1N0PvS1f6bccZi8FDjCx0UPeOH1F/mcY6lVt0mOPteDG6+9km/N8Xl/iDq6RryqrIOfQRW5zolVVxULUVjAAb1HvtW+w/txGjVSx1coGEJ867t40TmmhQSABVAZYSwCimaQMWJHuWJJYnckkm+BzFqBUHP7YcmkplpUL614Qrc91LYJufLe59mH/A/twxO/FPeUZEtajNLk3jkIAO34qD2JAI9iLbz/AC4X/du6mNQpFhJbExe1a9i/6wP9v+OBf6zYWbt8GlgWEbT0gnHKflQbNlyCb3IJgJH6EkmvF78OoAKXN4cjUeyYJM9JITTZuhP5Hr36jdzfwIz9R8kGz+p9z547SPxVsHWKy6TUNmOkNnMtEuKnEXiwuhdAQbfpudvG54OoABLDAQ+tRskvj8xT1c56Y3Plvc+66m/60v8AQfYcAkKPnAazyEA0j+wNbPrgfziECqAAGqagABWEcrLVf4WAYfY0RvxMz+2Ti55wHSAAEgZHmYF6jmT2e9vJ/M3BWEZJJ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1" name="AutoShape 13" descr="Конкурсная комиссия побывала в трех муниципальных районах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3" name="AutoShape 15" descr="Конкурсная комиссия побывала в трех муниципальных районах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46" name="Picture 18" descr="Грибановский фестиваль собрал сотни участников и гостей из разных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140968"/>
            <a:ext cx="3922036" cy="2952328"/>
          </a:xfrm>
          <a:prstGeom prst="rect">
            <a:avLst/>
          </a:prstGeom>
          <a:noFill/>
        </p:spPr>
      </p:pic>
      <p:pic>
        <p:nvPicPr>
          <p:cNvPr id="48147" name="Picture 19" descr="C:\Users\Windows\Desktop\unnam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32655"/>
            <a:ext cx="3816424" cy="2541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indows\Desktop\для презентации\6337527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20888"/>
            <a:ext cx="3600399" cy="42484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620689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Листопадовка 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b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моя малая Родина.</a:t>
            </a:r>
            <a:endParaRPr lang="ru-RU" sz="48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220072" y="2835374"/>
            <a:ext cx="31683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каждого листочка,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каждого ручья,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главное на свете,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Родина своя!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Ивушки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плакучей,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 реченьки милей,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беленькой берёзки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Опушки нет родней.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ветки у листочка,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Овражек у ручья.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каждого на свете,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Родина своя!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Windows\Desktop\для презентации\8ec6feca8f7b77bd92c8c8c6498e9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92888" cy="4896544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34632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Дом культуры</a:t>
            </a:r>
            <a:r>
              <a:rPr kumimoji="0" lang="ru-RU" sz="9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9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9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9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inherit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Учитель села Листопадовка, Людмила Ткач, написала книгу о своем селе.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книгу «Листопадовка: страницы истории» вошли очерки о селе с момента его образования и о его жителях.</a:t>
            </a:r>
          </a:p>
        </p:txBody>
      </p:sp>
      <p:pic>
        <p:nvPicPr>
          <p:cNvPr id="50180" name="Picture 4" descr="Грибановский учитель написала книгу о своем се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17032"/>
            <a:ext cx="3600400" cy="2880320"/>
          </a:xfrm>
          <a:prstGeom prst="rect">
            <a:avLst/>
          </a:prstGeom>
          <a:noFill/>
        </p:spPr>
      </p:pic>
      <p:pic>
        <p:nvPicPr>
          <p:cNvPr id="50182" name="Picture 6" descr="https://riavrn.ru/upload/medialibrary/9de/9de91b3f5f29954c5e71548381d64b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17032"/>
            <a:ext cx="4032448" cy="2899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938338"/>
          </a:xfrm>
        </p:spPr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Листопадовка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замечательное село с богатой историей, которая перекликается с историей России.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/>
          </a:p>
        </p:txBody>
      </p:sp>
      <p:sp>
        <p:nvSpPr>
          <p:cNvPr id="36866" name="Rectangle 4"/>
          <p:cNvSpPr>
            <a:spLocks noGrp="1"/>
          </p:cNvSpPr>
          <p:nvPr>
            <p:ph idx="4294967295"/>
          </p:nvPr>
        </p:nvSpPr>
        <p:spPr>
          <a:xfrm>
            <a:off x="611560" y="4797152"/>
            <a:ext cx="8229600" cy="1008112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z="6000" i="1" dirty="0" smtClean="0">
              <a:solidFill>
                <a:schemeClr val="accent2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ru-RU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3073" name="Picture 1" descr="C:\Users\Windows\Desktop\для презентации\99caba0044a9a6798103dd8c2d76ee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20888"/>
            <a:ext cx="712879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 – моя Родина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4" descr="Карта-россии-настенная-в-тубусе-с-крымом-1-6-500-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268413"/>
            <a:ext cx="82804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5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88" y="219075"/>
            <a:ext cx="7591425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Моя малая Родина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потому что здесь моя семья, мои друзья, мой дом, моя улица, мой детский сад, школа…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потому что это маленькая частичка моей необъятной страны.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потому что здесь живут родные моему сердцу люди.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/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Листопадовка.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 революции называлась селом Макаровым. История Листопадовки начинается с конца 17 века, когда происходила колонизация южных рубежей русского государства. Жители села были свободными гражданами - однодворцами. Это промежуточное сословие между дворянами и крестьянами. Сословие однодворцев было образовано в начале 18 века из числа военно-служилого населения южной приграничной полосы России. В середине 19 века государство ликвидировало это сословие и сделало однодворцев государственными крестьянами. В 1859 году 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Макарово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было 672 двора с 5767 жителями.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Users\Windows\Desktop\для презентации\6337972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24944"/>
            <a:ext cx="2952328" cy="3312368"/>
          </a:xfrm>
          <a:prstGeom prst="rect">
            <a:avLst/>
          </a:prstGeom>
          <a:noFill/>
        </p:spPr>
      </p:pic>
      <p:pic>
        <p:nvPicPr>
          <p:cNvPr id="37891" name="Picture 3" descr="C:\Users\Windows\Desktop\для презентации\6338369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924944"/>
            <a:ext cx="2376264" cy="1782198"/>
          </a:xfrm>
          <a:prstGeom prst="rect">
            <a:avLst/>
          </a:prstGeom>
          <a:noFill/>
        </p:spPr>
      </p:pic>
      <p:pic>
        <p:nvPicPr>
          <p:cNvPr id="37893" name="Picture 5" descr="https://ic.pics.livejournal.com/valuh/8653299/6339734/6339734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797152"/>
            <a:ext cx="2376264" cy="1728192"/>
          </a:xfrm>
          <a:prstGeom prst="rect">
            <a:avLst/>
          </a:prstGeom>
          <a:noFill/>
        </p:spPr>
      </p:pic>
      <p:pic>
        <p:nvPicPr>
          <p:cNvPr id="37895" name="Picture 7" descr="https://ic.pics.livejournal.com/valuh/8653299/6341839/6341839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924944"/>
            <a:ext cx="2618797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ic.pics.livejournal.com/valuh/8653299/6342992/6342992_origin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7632848" cy="49685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620689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Здание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Листопадовского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7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Знаменитости,  уроженцы Листопадовки.</a:t>
            </a:r>
            <a:endParaRPr lang="ru-RU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67544" y="623178"/>
            <a:ext cx="82089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Студеникин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Митрофан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Яковлевич, академик РАМН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Studenikin, Mitrofan Yakovlevich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484784"/>
            <a:ext cx="23812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55576" y="1412777"/>
          <a:ext cx="4680520" cy="5245257"/>
        </p:xfrm>
        <a:graphic>
          <a:graphicData uri="http://schemas.openxmlformats.org/drawingml/2006/table">
            <a:tbl>
              <a:tblPr/>
              <a:tblGrid>
                <a:gridCol w="887782"/>
                <a:gridCol w="3792738"/>
              </a:tblGrid>
              <a:tr h="83185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600" b="1" u="sng" dirty="0">
                          <a:solidFill>
                            <a:srgbClr val="20212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 </a:t>
                      </a:r>
                      <a:r>
                        <a:rPr lang="ru-RU" sz="1600" b="1" u="sng" dirty="0" smtClean="0">
                          <a:solidFill>
                            <a:srgbClr val="20212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рождения</a:t>
                      </a:r>
                      <a:endParaRPr lang="ru-RU" sz="1600" u="sng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600" u="sng" baseline="0" dirty="0" smtClean="0">
                          <a:solidFill>
                            <a:srgbClr val="0B008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4" tooltip="2 декабря"/>
                        </a:rPr>
                        <a:t> </a:t>
                      </a:r>
                      <a:r>
                        <a:rPr lang="ru-RU" sz="1600" u="sng" dirty="0" smtClean="0">
                          <a:solidFill>
                            <a:srgbClr val="0B008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4" tooltip="2 декабря"/>
                        </a:rPr>
                        <a:t>2 </a:t>
                      </a:r>
                      <a:r>
                        <a:rPr lang="ru-RU" sz="1600" u="sng" dirty="0">
                          <a:solidFill>
                            <a:srgbClr val="0B008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4" tooltip="2 декабря"/>
                        </a:rPr>
                        <a:t>декабря</a:t>
                      </a:r>
                      <a:r>
                        <a:rPr lang="ru-RU" sz="1600" u="sng" dirty="0">
                          <a:solidFill>
                            <a:srgbClr val="20212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600" u="sng" dirty="0">
                          <a:solidFill>
                            <a:srgbClr val="0B008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5" tooltip="1923 год"/>
                        </a:rPr>
                        <a:t>1923</a:t>
                      </a:r>
                      <a:r>
                        <a:rPr lang="ru-RU" sz="1600" u="sng" dirty="0">
                          <a:solidFill>
                            <a:srgbClr val="20212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</a:t>
                      </a:r>
                      <a:r>
                        <a:rPr lang="ru-RU" sz="1600" u="sng" dirty="0">
                          <a:solidFill>
                            <a:srgbClr val="0B008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6" tooltip="7 июля"/>
                        </a:rPr>
                        <a:t>7 июля</a:t>
                      </a:r>
                      <a:r>
                        <a:rPr lang="ru-RU" sz="1600" u="sng" dirty="0">
                          <a:solidFill>
                            <a:srgbClr val="20212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600" u="sng" dirty="0">
                          <a:solidFill>
                            <a:srgbClr val="0B008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7" tooltip="2013 год"/>
                        </a:rPr>
                        <a:t>2013</a:t>
                      </a:r>
                      <a:r>
                        <a:rPr lang="ru-RU" sz="1600" u="sng" dirty="0">
                          <a:solidFill>
                            <a:srgbClr val="20212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600" u="sng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  <a:tr h="83185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solidFill>
                            <a:srgbClr val="20212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рождения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600" u="sng" dirty="0">
                          <a:solidFill>
                            <a:srgbClr val="0B008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8" tooltip="Листопадовка (Воронежская область)"/>
                        </a:rPr>
                        <a:t>Листопадовка</a:t>
                      </a:r>
                      <a:r>
                        <a:rPr lang="ru-RU" sz="1600" dirty="0">
                          <a:solidFill>
                            <a:srgbClr val="20212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  <a:tr h="68742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solidFill>
                            <a:srgbClr val="20212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Научная </a:t>
                      </a:r>
                      <a:r>
                        <a:rPr lang="ru-RU" sz="1600" b="1" dirty="0">
                          <a:solidFill>
                            <a:srgbClr val="20212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сфера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600" u="sng" dirty="0" smtClean="0">
                          <a:solidFill>
                            <a:srgbClr val="0B008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9" tooltip="Педиатрия"/>
                        </a:rPr>
                        <a:t> педиатрия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  <a:tr h="83185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20212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работы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600" u="sng" dirty="0">
                          <a:solidFill>
                            <a:srgbClr val="0B008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10" tooltip="Российский государственный медицинский университет"/>
                        </a:rPr>
                        <a:t>Российский государственный медицинский университет</a:t>
                      </a:r>
                      <a:r>
                        <a:rPr lang="ru-RU" sz="1600" dirty="0">
                          <a:solidFill>
                            <a:srgbClr val="20212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lang="ru-RU" sz="1600" dirty="0">
                          <a:solidFill>
                            <a:srgbClr val="20212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600" dirty="0">
                          <a:solidFill>
                            <a:srgbClr val="20212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Институт педиатрии РАМН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  <a:tr h="68742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600" b="1" u="sng">
                          <a:solidFill>
                            <a:srgbClr val="0B008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11" tooltip="Альма-матер"/>
                        </a:rPr>
                        <a:t>Альма-матер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600" u="sng">
                          <a:solidFill>
                            <a:srgbClr val="0B008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10"/>
                        </a:rPr>
                        <a:t>2-й Московский медицинский институт им. Н. И. Пирогова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  <a:tr h="68742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solidFill>
                            <a:srgbClr val="20212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Учёная степень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600" u="sng">
                          <a:solidFill>
                            <a:srgbClr val="0B008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12" tooltip="Доктор медицинских наук"/>
                        </a:rPr>
                        <a:t>доктор медицинских наук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  <a:tr h="68742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solidFill>
                            <a:srgbClr val="20212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Учёное звание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600" u="sng" dirty="0">
                          <a:solidFill>
                            <a:srgbClr val="0B008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13" tooltip="Профессор"/>
                        </a:rPr>
                        <a:t>профессор</a:t>
                      </a:r>
                      <a:r>
                        <a:rPr lang="ru-RU" sz="1600" dirty="0">
                          <a:solidFill>
                            <a:srgbClr val="20212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 </a:t>
                      </a:r>
                      <a:r>
                        <a:rPr lang="ru-RU" sz="1600" u="sng" dirty="0">
                          <a:solidFill>
                            <a:srgbClr val="0B008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14" tooltip="Российская академия медицинских наук"/>
                        </a:rPr>
                        <a:t>академик РАМН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imgprx.livejournal.net/b939c9d9f9f613d24eeb0ba5596b3d0acdaf9d5c/iew1ND4BXbUJXBwJEjFmLTwoaSp0VjPP9vsSg6gr1V-fFcG-aDobTnlx5M1rhMy-R0Y3nfEyVOCqUhUg-xx3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284984"/>
            <a:ext cx="2736304" cy="3384967"/>
          </a:xfrm>
          <a:prstGeom prst="rect">
            <a:avLst/>
          </a:prstGeom>
          <a:noFill/>
        </p:spPr>
      </p:pic>
      <p:pic>
        <p:nvPicPr>
          <p:cNvPr id="40963" name="Picture 3" descr="C:\Users\Windows\Desktop\для презентации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0648"/>
            <a:ext cx="2448272" cy="2778182"/>
          </a:xfrm>
          <a:prstGeom prst="rect">
            <a:avLst/>
          </a:prstGeom>
          <a:noFill/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95536" y="644312"/>
            <a:ext cx="547260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Владислав Николаевич Путилин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Родился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февраля 1947 г. (возраст 73 года)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Листопадовка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Образование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Военно-политическая академия имени В. И. Ленина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4D515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Владисла́в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D515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4D515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Никола́евич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D515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4D515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Пути́лин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D515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российский военный и государственный деятель, первый заместитель председателя Военно-промышленной комиссии при Правительстве Российской Федерации. С 2011 года — председатель совета директоров ОАО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4D515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Роснано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D515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258</Words>
  <Application>Microsoft Office PowerPoint</Application>
  <PresentationFormat>Экран (4:3)</PresentationFormat>
  <Paragraphs>63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Виртуальная экскурсия  «Моя малая Родина»</vt:lpstr>
      <vt:lpstr>Слайд 2</vt:lpstr>
      <vt:lpstr>Россия – моя Родина</vt:lpstr>
      <vt:lpstr>Слайд 4</vt:lpstr>
      <vt:lpstr>Моя малая Родина</vt:lpstr>
      <vt:lpstr>Листопадовка.  До революции называлась селом Макаровым. История Листопадовки начинается с конца 17 века, когда происходила колонизация южных рубежей русского государства. Жители села были свободными гражданами - однодворцами. Это промежуточное сословие между дворянами и крестьянами. Сословие однодворцев было образовано в начале 18 века из числа военно-служилого населения южной приграничной полосы России. В середине 19 века государство ликвидировало это сословие и сделало однодворцев государственными крестьянами. В 1859 году в Макарово было 672 двора с 5767 жителями.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Наш шофер педаль нажал, и автобус побежал. Стоп! Машинам красный свет, дальше нам дороги нет. Посмотрите-ка в окошки и подумайте немножко: Что за место перед вами? Отвечайте быстро сами.</vt:lpstr>
      <vt:lpstr>Моя школа </vt:lpstr>
      <vt:lpstr>Пожарное депо</vt:lpstr>
      <vt:lpstr>Слайд 18</vt:lpstr>
      <vt:lpstr>Слайд 19</vt:lpstr>
      <vt:lpstr>Слайд 20</vt:lpstr>
      <vt:lpstr>Слайд 21</vt:lpstr>
      <vt:lpstr>Листопадовка – замечательное село с богатой историей, которая перекликается с историей России.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Воронеж  -  моя малая родина.</dc:title>
  <cp:lastModifiedBy>Windows</cp:lastModifiedBy>
  <cp:revision>41</cp:revision>
  <dcterms:modified xsi:type="dcterms:W3CDTF">2020-06-11T12:00:12Z</dcterms:modified>
</cp:coreProperties>
</file>